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 Italics" charset="1" panose="00000800000000000000"/>
      <p:regular r:id="rId17"/>
    </p:embeddedFont>
    <p:embeddedFont>
      <p:font typeface="Times New Roman" charset="1" panose="02030502070405020303"/>
      <p:regular r:id="rId18"/>
    </p:embeddedFont>
    <p:embeddedFont>
      <p:font typeface="Poppins" charset="1" panose="00000500000000000000"/>
      <p:regular r:id="rId19"/>
    </p:embeddedFont>
    <p:embeddedFont>
      <p:font typeface="Cooper Hewitt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2434" y="7459482"/>
            <a:ext cx="3095908" cy="3095908"/>
          </a:xfrm>
          <a:custGeom>
            <a:avLst/>
            <a:gdLst/>
            <a:ahLst/>
            <a:cxnLst/>
            <a:rect r="r" b="b" t="t" l="l"/>
            <a:pathLst>
              <a:path h="3095908" w="3095908">
                <a:moveTo>
                  <a:pt x="0" y="0"/>
                </a:moveTo>
                <a:lnTo>
                  <a:pt x="3095908" y="0"/>
                </a:lnTo>
                <a:lnTo>
                  <a:pt x="3095908" y="3095908"/>
                </a:lnTo>
                <a:lnTo>
                  <a:pt x="0" y="3095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6293" y="3713628"/>
            <a:ext cx="7491707" cy="7491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65747" y="4492432"/>
            <a:ext cx="5556505" cy="5556505"/>
            <a:chOff x="0" y="0"/>
            <a:chExt cx="4064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183512" y="0"/>
            <a:ext cx="9957836" cy="10473810"/>
            <a:chOff x="0" y="0"/>
            <a:chExt cx="11428250" cy="120204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428250" cy="12020414"/>
            </a:xfrm>
            <a:custGeom>
              <a:avLst/>
              <a:gdLst/>
              <a:ahLst/>
              <a:cxnLst/>
              <a:rect r="r" b="b" t="t" l="l"/>
              <a:pathLst>
                <a:path h="12020414" w="11428250">
                  <a:moveTo>
                    <a:pt x="11428250" y="12020414"/>
                  </a:moveTo>
                  <a:lnTo>
                    <a:pt x="10100234" y="0"/>
                  </a:lnTo>
                  <a:lnTo>
                    <a:pt x="0" y="0"/>
                  </a:lnTo>
                  <a:lnTo>
                    <a:pt x="1328017" y="12020414"/>
                  </a:lnTo>
                  <a:close/>
                </a:path>
              </a:pathLst>
            </a:custGeom>
            <a:blipFill>
              <a:blip r:embed="rId4"/>
              <a:stretch>
                <a:fillRect l="-32990" t="0" r="-3529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368354" y="1517960"/>
            <a:ext cx="9360923" cy="468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00"/>
              </a:lnSpc>
              <a:spcBef>
                <a:spcPct val="0"/>
              </a:spcBef>
            </a:pPr>
            <a:r>
              <a:rPr lang="en-US" b="true" sz="878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ADVANTAGES OF ELECTRIC VEHICLES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70364" y="7848559"/>
            <a:ext cx="9896958" cy="200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19"/>
              </a:lnSpc>
            </a:pPr>
            <a:r>
              <a:rPr lang="en-US" sz="4599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Neelanga Sooriyaarachchi</a:t>
            </a:r>
          </a:p>
          <a:p>
            <a:pPr algn="just">
              <a:lnSpc>
                <a:spcPts val="7819"/>
              </a:lnSpc>
            </a:pPr>
            <a:r>
              <a:rPr lang="en-US" sz="4599">
                <a:solidFill>
                  <a:srgbClr val="A6A6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28.05.2025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25507" y="377983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-10800000">
            <a:off x="9951446" y="-1506081"/>
            <a:ext cx="13510372" cy="7491707"/>
            <a:chOff x="0" y="0"/>
            <a:chExt cx="18013830" cy="998894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8779594" y="4861660"/>
            <a:ext cx="4377171" cy="4039399"/>
            <a:chOff x="0" y="0"/>
            <a:chExt cx="5297956" cy="4889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297956" cy="4889129"/>
            </a:xfrm>
            <a:custGeom>
              <a:avLst/>
              <a:gdLst/>
              <a:ahLst/>
              <a:cxnLst/>
              <a:rect r="r" b="b" t="t" l="l"/>
              <a:pathLst>
                <a:path h="4889129" w="5297956">
                  <a:moveTo>
                    <a:pt x="5297956" y="0"/>
                  </a:moveTo>
                  <a:lnTo>
                    <a:pt x="3391529" y="4889129"/>
                  </a:lnTo>
                  <a:lnTo>
                    <a:pt x="0" y="4889129"/>
                  </a:lnTo>
                  <a:lnTo>
                    <a:pt x="1884235" y="0"/>
                  </a:lnTo>
                  <a:lnTo>
                    <a:pt x="5297956" y="0"/>
                  </a:lnTo>
                  <a:close/>
                </a:path>
              </a:pathLst>
            </a:custGeom>
            <a:blipFill>
              <a:blip r:embed="rId2"/>
              <a:stretch>
                <a:fillRect l="0" t="-36510" r="0" b="-2613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882129" y="2841961"/>
            <a:ext cx="4377171" cy="4039399"/>
            <a:chOff x="0" y="0"/>
            <a:chExt cx="5297956" cy="48891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97956" cy="4889129"/>
            </a:xfrm>
            <a:custGeom>
              <a:avLst/>
              <a:gdLst/>
              <a:ahLst/>
              <a:cxnLst/>
              <a:rect r="r" b="b" t="t" l="l"/>
              <a:pathLst>
                <a:path h="4889129" w="5297956">
                  <a:moveTo>
                    <a:pt x="5297956" y="0"/>
                  </a:moveTo>
                  <a:lnTo>
                    <a:pt x="3391529" y="4889129"/>
                  </a:lnTo>
                  <a:lnTo>
                    <a:pt x="0" y="4889129"/>
                  </a:lnTo>
                  <a:lnTo>
                    <a:pt x="1884235" y="0"/>
                  </a:lnTo>
                  <a:lnTo>
                    <a:pt x="5297956" y="0"/>
                  </a:lnTo>
                  <a:close/>
                </a:path>
              </a:pathLst>
            </a:custGeom>
            <a:blipFill>
              <a:blip r:embed="rId3"/>
              <a:stretch>
                <a:fillRect l="0" t="-37742" r="0" b="-3774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-80831" y="508318"/>
            <a:ext cx="9224831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FUTURE OUTLOOK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0387" y="2705689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 SUSTAINABLE TOMORROW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479" y="4634494"/>
            <a:ext cx="9044521" cy="426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Projection: Majority of new cars will be electric by 2035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</a:t>
            </a: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effort toward net-zero emissions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</a:t>
            </a: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ration with renewable energy sources</a:t>
            </a:r>
          </a:p>
          <a:p>
            <a:pPr algn="just">
              <a:lnSpc>
                <a:spcPts val="562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547" y="838200"/>
            <a:ext cx="10142889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CONCLUSION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02349" y="4635340"/>
            <a:ext cx="8893283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EVs are environmentally, economically, and technologically superior</a:t>
            </a:r>
          </a:p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global momentum</a:t>
            </a:r>
          </a:p>
          <a:p>
            <a:pPr algn="l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Now is the time to go electric!</a:t>
            </a:r>
          </a:p>
          <a:p>
            <a:pPr algn="l">
              <a:lnSpc>
                <a:spcPts val="562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9243914" y="5439395"/>
            <a:ext cx="7660307" cy="2748135"/>
          </a:xfrm>
          <a:custGeom>
            <a:avLst/>
            <a:gdLst/>
            <a:ahLst/>
            <a:cxnLst/>
            <a:rect r="r" b="b" t="t" l="l"/>
            <a:pathLst>
              <a:path h="2748135" w="7660307">
                <a:moveTo>
                  <a:pt x="7660307" y="0"/>
                </a:moveTo>
                <a:lnTo>
                  <a:pt x="0" y="0"/>
                </a:lnTo>
                <a:lnTo>
                  <a:pt x="0" y="2748136"/>
                </a:lnTo>
                <a:lnTo>
                  <a:pt x="7660307" y="2748136"/>
                </a:lnTo>
                <a:lnTo>
                  <a:pt x="766030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35043" y="7629921"/>
            <a:ext cx="7385392" cy="4095312"/>
            <a:chOff x="0" y="0"/>
            <a:chExt cx="9847189" cy="54604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-10800000">
            <a:off x="8213044" y="-1018956"/>
            <a:ext cx="4095312" cy="4095312"/>
            <a:chOff x="0" y="0"/>
            <a:chExt cx="4064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-66675"/>
              <a:ext cx="152400" cy="473075"/>
            </a:xfrm>
            <a:prstGeom prst="rect">
              <a:avLst/>
            </a:prstGeom>
          </p:spPr>
          <p:txBody>
            <a:bodyPr anchor="ctr" rtlCol="false" tIns="134825" lIns="134825" bIns="134825" rIns="13482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11864417" y="-875629"/>
            <a:ext cx="4095312" cy="4095312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77800" y="-66675"/>
              <a:ext cx="152400" cy="473075"/>
            </a:xfrm>
            <a:prstGeom prst="rect">
              <a:avLst/>
            </a:prstGeom>
          </p:spPr>
          <p:txBody>
            <a:bodyPr anchor="ctr" rtlCol="false" tIns="134825" lIns="134825" bIns="134825" rIns="13482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59774" y="2981106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 ROAD AHEAD IS ELECTRIC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7588" y="5706344"/>
            <a:ext cx="8666376" cy="355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Rising environmental concerns</a:t>
            </a:r>
          </a:p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Shift toward sustainable transportation</a:t>
            </a:r>
          </a:p>
          <a:p>
            <a:pPr algn="l" marL="715424" indent="-357712" lvl="1">
              <a:lnSpc>
                <a:spcPts val="5633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EV market globally</a:t>
            </a:r>
          </a:p>
          <a:p>
            <a:pPr algn="r">
              <a:lnSpc>
                <a:spcPts val="5633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796293" y="2972107"/>
            <a:ext cx="7491707" cy="749170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546905" cy="10287000"/>
            <a:chOff x="0" y="0"/>
            <a:chExt cx="4417269" cy="60210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7269" cy="6021070"/>
            </a:xfrm>
            <a:custGeom>
              <a:avLst/>
              <a:gdLst/>
              <a:ahLst/>
              <a:cxnLst/>
              <a:rect r="r" b="b" t="t" l="l"/>
              <a:pathLst>
                <a:path h="6021070" w="4417269">
                  <a:moveTo>
                    <a:pt x="0" y="6021070"/>
                  </a:moveTo>
                  <a:lnTo>
                    <a:pt x="513307" y="0"/>
                  </a:lnTo>
                  <a:lnTo>
                    <a:pt x="4417269" y="0"/>
                  </a:lnTo>
                  <a:lnTo>
                    <a:pt x="3903961" y="6021070"/>
                  </a:lnTo>
                  <a:close/>
                </a:path>
              </a:pathLst>
            </a:custGeom>
            <a:blipFill>
              <a:blip r:embed="rId2"/>
              <a:stretch>
                <a:fillRect l="-71342" t="0" r="-7134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81729" y="700476"/>
            <a:ext cx="12686523" cy="127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6"/>
              </a:lnSpc>
              <a:spcBef>
                <a:spcPct val="0"/>
              </a:spcBef>
            </a:pPr>
            <a:r>
              <a:rPr lang="en-US" b="true" sz="7026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7443" y="3930031"/>
            <a:ext cx="9247267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WHY ELECTRIC VEHICLES MATTER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03407" y="3541438"/>
            <a:ext cx="5957368" cy="5957368"/>
            <a:chOff x="0" y="0"/>
            <a:chExt cx="406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082103" y="-186810"/>
            <a:ext cx="9957836" cy="10473810"/>
            <a:chOff x="0" y="0"/>
            <a:chExt cx="11428250" cy="12020414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428250" cy="12020414"/>
            </a:xfrm>
            <a:custGeom>
              <a:avLst/>
              <a:gdLst/>
              <a:ahLst/>
              <a:cxnLst/>
              <a:rect r="r" b="b" t="t" l="l"/>
              <a:pathLst>
                <a:path h="12020414" w="11428250">
                  <a:moveTo>
                    <a:pt x="11428250" y="12020414"/>
                  </a:moveTo>
                  <a:lnTo>
                    <a:pt x="10100234" y="0"/>
                  </a:lnTo>
                  <a:lnTo>
                    <a:pt x="0" y="0"/>
                  </a:lnTo>
                  <a:lnTo>
                    <a:pt x="1328017" y="12020414"/>
                  </a:lnTo>
                  <a:close/>
                </a:path>
              </a:pathLst>
            </a:custGeom>
            <a:blipFill>
              <a:blip r:embed="rId2"/>
              <a:stretch>
                <a:fillRect l="-32990" t="0" r="-3529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0983" y="387288"/>
            <a:ext cx="1291034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ENVIRONMENTAL BENEFITS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78024"/>
            <a:ext cx="9305049" cy="283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Zero tailpipe emissions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Reduced air pollutants (NOx, SOx, CO₂)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Decreased noise pollution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1555" y="2613864"/>
            <a:ext cx="9247267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CLEANER ENVIRONMENT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680055" y="3916917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752823" y="3034658"/>
            <a:ext cx="2889701" cy="5246370"/>
            <a:chOff x="0" y="0"/>
            <a:chExt cx="349758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169645" t="0" r="-2855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038250" y="513087"/>
            <a:ext cx="12136262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ECONOMIC ADVANTAGES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642523" y="4728838"/>
            <a:ext cx="9636798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fuel costs (electricity vs gasoline)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Fewer moving parts = reduced maintenance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Incentives and tax credits in many regions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32054" y="3003279"/>
            <a:ext cx="9247267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COST SAVINGS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4329632"/>
            <a:ext cx="5957368" cy="5957368"/>
            <a:chOff x="0" y="0"/>
            <a:chExt cx="406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63122" y="2525402"/>
            <a:ext cx="2889701" cy="5246370"/>
            <a:chOff x="0" y="0"/>
            <a:chExt cx="349758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86250" t="0" r="-8625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0634595" y="2609154"/>
            <a:ext cx="3760666" cy="4495256"/>
            <a:chOff x="0" y="0"/>
            <a:chExt cx="4551762" cy="5440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2"/>
              <a:stretch>
                <a:fillRect l="-5169" t="0" r="-13389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36466" y="3740728"/>
            <a:ext cx="3760666" cy="4495256"/>
            <a:chOff x="0" y="0"/>
            <a:chExt cx="4551762" cy="5440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2"/>
              <a:stretch>
                <a:fillRect l="-69533" t="0" r="-6953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4356" y="1318426"/>
            <a:ext cx="1108572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PERFORMANCE BENEFITS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356" y="5225487"/>
            <a:ext cx="9896958" cy="249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5" indent="-334642" lvl="1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torque and smooth acceleration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center of gravity = better handling</a:t>
            </a:r>
          </a:p>
          <a:p>
            <a:pPr algn="just" marL="669285" indent="-334642" lvl="1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Quiet and comfortable ride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21230" y="3200193"/>
            <a:ext cx="10138850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ENHANCED DRIVING EXPERIENCE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1650322" y="2442144"/>
            <a:ext cx="6050750" cy="4978298"/>
            <a:chOff x="0" y="0"/>
            <a:chExt cx="6184570" cy="50883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23296" t="0" r="-23296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629304" y="2442144"/>
            <a:ext cx="6050750" cy="4978298"/>
            <a:chOff x="0" y="0"/>
            <a:chExt cx="6184570" cy="5088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46484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5557" y="765279"/>
            <a:ext cx="9675792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ENERGY EFFICIENCY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49150" y="5693207"/>
            <a:ext cx="9407861" cy="283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EVs convert over 77% of electrical energy to power at the wheels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Conventional gasoline vehicles only convert about 12%–30%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37807" y="3560419"/>
            <a:ext cx="10138850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BETTER ENERGY UTILIZATION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994" y="4278086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3315135" y="2193744"/>
            <a:ext cx="15125265" cy="4168684"/>
            <a:chOff x="0" y="0"/>
            <a:chExt cx="17358722" cy="4784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58722" cy="4784249"/>
            </a:xfrm>
            <a:custGeom>
              <a:avLst/>
              <a:gdLst/>
              <a:ahLst/>
              <a:cxnLst/>
              <a:rect r="r" b="b" t="t" l="l"/>
              <a:pathLst>
                <a:path h="4784249" w="17358722">
                  <a:moveTo>
                    <a:pt x="0" y="4784249"/>
                  </a:moveTo>
                  <a:lnTo>
                    <a:pt x="2017165" y="0"/>
                  </a:lnTo>
                  <a:lnTo>
                    <a:pt x="17358722" y="0"/>
                  </a:lnTo>
                  <a:lnTo>
                    <a:pt x="15341558" y="4784249"/>
                  </a:lnTo>
                  <a:close/>
                </a:path>
              </a:pathLst>
            </a:custGeom>
            <a:blipFill>
              <a:blip r:embed="rId2"/>
              <a:stretch>
                <a:fillRect l="0" t="-63384" r="0" b="-6338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34552" y="781504"/>
            <a:ext cx="17218896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TECHNOLOGICAL ADVANCEMENTS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3082" y="7494254"/>
            <a:ext cx="10044593" cy="212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Regenerative braking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connectivity &amp; over-the-air updates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Autonomy-ready platforms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7527" y="6367351"/>
            <a:ext cx="9945330" cy="1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INNOVATION &amp; SMART FEATURES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48693" y="3124507"/>
            <a:ext cx="7491707" cy="7491707"/>
            <a:chOff x="0" y="0"/>
            <a:chExt cx="406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246641" lIns="246641" bIns="246641" rIns="246641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896758" y="6090003"/>
            <a:ext cx="10263038" cy="5691011"/>
            <a:chOff x="0" y="0"/>
            <a:chExt cx="13684051" cy="7588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588014" cy="7588014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096037" y="0"/>
              <a:ext cx="7588014" cy="7588014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70252" y="470284"/>
            <a:ext cx="9449946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INFRASTRUCTURE &amp; GROWING SUPPORT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252" y="5383318"/>
            <a:ext cx="8143928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Rapid growth of charging stations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Government support and green policies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Investments by major automakers</a:t>
            </a:r>
          </a:p>
          <a:p>
            <a:pPr algn="just">
              <a:lnSpc>
                <a:spcPts val="562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612126" y="0"/>
            <a:ext cx="10096065" cy="10287000"/>
            <a:chOff x="0" y="0"/>
            <a:chExt cx="11586891" cy="118060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86890" cy="11806020"/>
            </a:xfrm>
            <a:custGeom>
              <a:avLst/>
              <a:gdLst/>
              <a:ahLst/>
              <a:cxnLst/>
              <a:rect r="r" b="b" t="t" l="l"/>
              <a:pathLst>
                <a:path h="11806020" w="11586890">
                  <a:moveTo>
                    <a:pt x="0" y="11806020"/>
                  </a:moveTo>
                  <a:lnTo>
                    <a:pt x="1346451" y="0"/>
                  </a:lnTo>
                  <a:lnTo>
                    <a:pt x="11586890" y="0"/>
                  </a:lnTo>
                  <a:lnTo>
                    <a:pt x="10240439" y="11806020"/>
                  </a:lnTo>
                  <a:close/>
                </a:path>
              </a:pathLst>
            </a:custGeom>
            <a:blipFill>
              <a:blip r:embed="rId2"/>
              <a:stretch>
                <a:fillRect l="0" t="-23607" r="0" b="-2360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99624" y="3896106"/>
            <a:ext cx="11161742" cy="239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EXPANDING ECOSYSTEM</a:t>
            </a:r>
          </a:p>
          <a:p>
            <a:pPr algn="l">
              <a:lnSpc>
                <a:spcPts val="5886"/>
              </a:lnSpc>
            </a:pPr>
          </a:p>
          <a:p>
            <a:pPr algn="l">
              <a:lnSpc>
                <a:spcPts val="588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06682" y="2803962"/>
            <a:ext cx="7924159" cy="6519658"/>
            <a:chOff x="0" y="0"/>
            <a:chExt cx="6184570" cy="50883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0" t="0" r="-1629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50375" y="3010455"/>
            <a:ext cx="7422205" cy="6106672"/>
            <a:chOff x="0" y="0"/>
            <a:chExt cx="6184570" cy="5088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8145" t="0" r="-8145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68097" y="553163"/>
            <a:ext cx="8835700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CHALLENGES BEING OVERCOME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9479" y="5402011"/>
            <a:ext cx="9044521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battery technology = longer ranges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charging options</a:t>
            </a:r>
          </a:p>
          <a:p>
            <a:pPr algn="just" marL="714628" indent="-357314" lvl="1">
              <a:lnSpc>
                <a:spcPts val="5626"/>
              </a:lnSpc>
              <a:buFont typeface="Arial"/>
              <a:buChar char="•"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Drop in EV prices over time</a:t>
            </a:r>
          </a:p>
          <a:p>
            <a:pPr algn="just">
              <a:lnSpc>
                <a:spcPts val="562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68097" y="3432253"/>
            <a:ext cx="11161742" cy="9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5400" b="true">
                <a:solidFill>
                  <a:srgbClr val="9C9C9C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OVERCOMING LIMITATIONS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DAGouhUm0QA</dc:identifier>
  <dcterms:modified xsi:type="dcterms:W3CDTF">2011-08-01T06:04:30Z</dcterms:modified>
  <cp:revision>1</cp:revision>
  <dc:title>Black and White Modern Car Dealer Presentation</dc:title>
</cp:coreProperties>
</file>